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9"/>
  </p:notesMasterIdLst>
  <p:sldIdLst>
    <p:sldId id="256" r:id="rId2"/>
    <p:sldId id="266" r:id="rId3"/>
    <p:sldId id="261" r:id="rId4"/>
    <p:sldId id="263" r:id="rId5"/>
    <p:sldId id="306" r:id="rId6"/>
    <p:sldId id="264" r:id="rId7"/>
    <p:sldId id="277" r:id="rId8"/>
    <p:sldId id="310" r:id="rId9"/>
    <p:sldId id="307" r:id="rId10"/>
    <p:sldId id="314" r:id="rId11"/>
    <p:sldId id="311" r:id="rId12"/>
    <p:sldId id="312" r:id="rId13"/>
    <p:sldId id="313" r:id="rId14"/>
    <p:sldId id="267" r:id="rId15"/>
    <p:sldId id="315" r:id="rId16"/>
    <p:sldId id="316" r:id="rId17"/>
    <p:sldId id="317" r:id="rId18"/>
    <p:sldId id="268" r:id="rId19"/>
    <p:sldId id="318" r:id="rId20"/>
    <p:sldId id="325" r:id="rId21"/>
    <p:sldId id="319" r:id="rId22"/>
    <p:sldId id="321" r:id="rId23"/>
    <p:sldId id="278" r:id="rId24"/>
    <p:sldId id="324" r:id="rId25"/>
    <p:sldId id="322" r:id="rId26"/>
    <p:sldId id="285" r:id="rId27"/>
    <p:sldId id="286" r:id="rId28"/>
  </p:sldIdLst>
  <p:sldSz cx="9144000" cy="5143500" type="screen16x9"/>
  <p:notesSz cx="6858000" cy="9144000"/>
  <p:embeddedFontLs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Montserrat ExtraBold" panose="020B0604020202020204" charset="0"/>
      <p:bold r:id="rId34"/>
      <p:boldItalic r:id="rId35"/>
    </p:embeddedFont>
    <p:embeddedFont>
      <p:font typeface="Montserrat ExtraLight" panose="020B0604020202020204" charset="0"/>
      <p:regular r:id="rId36"/>
      <p:bold r:id="rId37"/>
      <p:italic r:id="rId38"/>
      <p:boldItalic r:id="rId39"/>
    </p:embeddedFont>
    <p:embeddedFont>
      <p:font typeface="Montserrat Medium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225241F-1C8C-410C-8217-38BB7FBE77C0}">
          <p14:sldIdLst>
            <p14:sldId id="256"/>
            <p14:sldId id="266"/>
            <p14:sldId id="261"/>
            <p14:sldId id="263"/>
            <p14:sldId id="306"/>
            <p14:sldId id="264"/>
            <p14:sldId id="277"/>
            <p14:sldId id="310"/>
            <p14:sldId id="307"/>
            <p14:sldId id="314"/>
            <p14:sldId id="311"/>
            <p14:sldId id="312"/>
            <p14:sldId id="313"/>
            <p14:sldId id="267"/>
            <p14:sldId id="315"/>
            <p14:sldId id="316"/>
            <p14:sldId id="317"/>
            <p14:sldId id="268"/>
            <p14:sldId id="318"/>
            <p14:sldId id="325"/>
            <p14:sldId id="319"/>
            <p14:sldId id="321"/>
            <p14:sldId id="278"/>
            <p14:sldId id="324"/>
            <p14:sldId id="322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69C9C7-64C1-4FA4-8E4E-E264039F84F8}">
  <a:tblStyle styleId="{8869C9C7-64C1-4FA4-8E4E-E264039F84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696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15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517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719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40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81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102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1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95579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268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63" r:id="rId5"/>
    <p:sldLayoutId id="2147483664" r:id="rId6"/>
    <p:sldLayoutId id="2147483665" r:id="rId7"/>
    <p:sldLayoutId id="2147483667" r:id="rId8"/>
    <p:sldLayoutId id="2147483669" r:id="rId9"/>
    <p:sldLayoutId id="2147483685" r:id="rId10"/>
    <p:sldLayoutId id="2147483686" r:id="rId11"/>
    <p:sldLayoutId id="2147483687" r:id="rId12"/>
    <p:sldLayoutId id="2147483688" r:id="rId1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uhammadwaqargul/pakwheels-used-car-dataset-october-202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 Estimation</a:t>
            </a:r>
            <a:br>
              <a:rPr lang="en-US" dirty="0"/>
            </a:br>
            <a:r>
              <a:rPr lang="en-US" dirty="0"/>
              <a:t>of Used Cars*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7621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Abdullah Arif &amp; Tahmooras Khan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ML Project Presentation</a:t>
            </a:r>
            <a:endParaRPr sz="18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13A356-B65E-4205-8BD5-7FCF09D20AB2}"/>
              </a:ext>
            </a:extLst>
          </p:cNvPr>
          <p:cNvSpPr txBox="1"/>
          <p:nvPr/>
        </p:nvSpPr>
        <p:spPr>
          <a:xfrm>
            <a:off x="5804452" y="4928049"/>
            <a:ext cx="3339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*Price Prediction and Worth Determination of Used Cars in Pakistan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3A3E-843F-44F5-9639-56533B7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00" y="521225"/>
            <a:ext cx="4629300" cy="941400"/>
          </a:xfrm>
        </p:spPr>
        <p:txBody>
          <a:bodyPr/>
          <a:lstStyle/>
          <a:p>
            <a:r>
              <a:rPr lang="en-US" dirty="0"/>
              <a:t>Important Libraries: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6523E-ED68-44EA-99A5-EC0E0292D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63"/>
          <a:stretch/>
        </p:blipFill>
        <p:spPr>
          <a:xfrm>
            <a:off x="609600" y="1868265"/>
            <a:ext cx="7924800" cy="12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5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eprocess">
            <a:hlinkClick r:id="" action="ppaction://media"/>
            <a:extLst>
              <a:ext uri="{FF2B5EF4-FFF2-40B4-BE49-F238E27FC236}">
                <a16:creationId xmlns:a16="http://schemas.microsoft.com/office/drawing/2014/main" id="{0BDE6DB5-9BE8-4786-9217-923CE1476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412750"/>
            <a:ext cx="812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419AD-49A0-450E-8677-E8DCC178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58" y="261764"/>
            <a:ext cx="8100684" cy="461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3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86062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Exploration and Visualization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 that discloses the hidden insights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5733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246281-75DA-4103-A0D1-4FB377738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88" y="1259068"/>
            <a:ext cx="8342823" cy="2625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6D17-1D9B-4D71-AEF0-99053781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GeoSpatial</a:t>
            </a:r>
            <a:r>
              <a:rPr lang="en-US" dirty="0"/>
              <a:t>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4D478-DB54-4ED6-B0EB-C3E77C36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59" y="1693626"/>
            <a:ext cx="7504681" cy="23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0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F2AF72-2C8B-456E-8871-7AFDFB96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00" y="677599"/>
            <a:ext cx="3198025" cy="2027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9D9F1-F205-46D0-9A9F-B9B5470C7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00" y="2838615"/>
            <a:ext cx="6068000" cy="1944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FA1CF-348E-481D-9C1F-B0EA75944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610" y="677600"/>
            <a:ext cx="2718390" cy="20275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E30896-6EFA-416E-A28A-9772F0E7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51" y="140183"/>
            <a:ext cx="4629300" cy="941400"/>
          </a:xfrm>
        </p:spPr>
        <p:txBody>
          <a:bodyPr/>
          <a:lstStyle/>
          <a:p>
            <a:r>
              <a:rPr lang="en-US" dirty="0"/>
              <a:t>Bar Charts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3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86D4-3D9D-4C42-8D33-76E00D46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09FEC-ACDD-4A7E-81FC-77CF35F0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76" y="1116995"/>
            <a:ext cx="4229848" cy="33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8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28D7E58-6208-40E5-B874-88C3E545D493}"/>
              </a:ext>
            </a:extLst>
          </p:cNvPr>
          <p:cNvGrpSpPr/>
          <p:nvPr/>
        </p:nvGrpSpPr>
        <p:grpSpPr>
          <a:xfrm>
            <a:off x="2413220" y="84668"/>
            <a:ext cx="4178411" cy="4838991"/>
            <a:chOff x="2413220" y="84668"/>
            <a:chExt cx="4178411" cy="48389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50B9AF-8290-4EA0-96A3-142F946A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3220" y="2571750"/>
              <a:ext cx="4178411" cy="23519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35A5E4-894B-47A5-BD84-07C5A683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3220" y="84668"/>
              <a:ext cx="4178410" cy="225997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blo">
            <a:hlinkClick r:id="" action="ppaction://media"/>
            <a:extLst>
              <a:ext uri="{FF2B5EF4-FFF2-40B4-BE49-F238E27FC236}">
                <a16:creationId xmlns:a16="http://schemas.microsoft.com/office/drawing/2014/main" id="{FAF7D587-FB12-4370-8F8F-CF1228934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28575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1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Welcome!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Let the odyssey begin!</a:t>
            </a:r>
            <a:endParaRPr dirty="0"/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422250" y="214350"/>
            <a:ext cx="4714800" cy="4714800"/>
          </a:xfrm>
          <a:prstGeom prst="flowChartDelay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97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86062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Selection &amp;</a:t>
            </a:r>
            <a:br>
              <a:rPr lang="en-US" dirty="0"/>
            </a:br>
            <a:r>
              <a:rPr lang="en-US" dirty="0"/>
              <a:t>Training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Winner wins the data!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7267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3C1B9-F84E-4763-BE55-44D91EEB8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77" y="1394122"/>
            <a:ext cx="6981245" cy="23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3E7A-8C17-457B-AD88-B2826830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Gradient Boost Regressor – XGB Regressor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7EBBC-2488-4EAF-A913-C7E0D979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51" y="1670593"/>
            <a:ext cx="3727779" cy="294730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3D29B00-27F4-4A92-8C90-110CBDAA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719" y="1670593"/>
            <a:ext cx="3785690" cy="294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8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PERCENTAGES!</a:t>
            </a:r>
            <a:endParaRPr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695245" y="3082358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51%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1228345" y="370725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6"/>
                </a:solidFill>
              </a:rPr>
              <a:t>Linear Regression</a:t>
            </a:r>
            <a:endParaRPr sz="16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0"/>
          <p:cNvSpPr txBox="1">
            <a:spLocks noGrp="1"/>
          </p:cNvSpPr>
          <p:nvPr>
            <p:ph type="title" idx="4294967295"/>
          </p:nvPr>
        </p:nvSpPr>
        <p:spPr>
          <a:xfrm>
            <a:off x="3279750" y="2158601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97%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3662400" y="3005901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XGB Regressor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060" name="Google Shape;2060;p60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5864240" y="1593759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87%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397345" y="2223058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6"/>
                </a:solidFill>
              </a:rPr>
              <a:t>Decision Tree</a:t>
            </a:r>
            <a:endParaRPr sz="1600" dirty="0">
              <a:solidFill>
                <a:schemeClr val="accent6"/>
              </a:solidFill>
            </a:endParaRPr>
          </a:p>
        </p:txBody>
      </p:sp>
      <p:cxnSp>
        <p:nvCxnSpPr>
          <p:cNvPr id="2063" name="Google Shape;2063;p60"/>
          <p:cNvCxnSpPr>
            <a:stCxn id="2060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86062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0331" y="3753247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Applying it to the web!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52126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117;p64">
            <a:extLst>
              <a:ext uri="{FF2B5EF4-FFF2-40B4-BE49-F238E27FC236}">
                <a16:creationId xmlns:a16="http://schemas.microsoft.com/office/drawing/2014/main" id="{C1F88E9E-6368-463F-9A0F-ED1D6CEE57D1}"/>
              </a:ext>
            </a:extLst>
          </p:cNvPr>
          <p:cNvGrpSpPr/>
          <p:nvPr/>
        </p:nvGrpSpPr>
        <p:grpSpPr>
          <a:xfrm>
            <a:off x="173255" y="9620"/>
            <a:ext cx="8864867" cy="5133879"/>
            <a:chOff x="238125" y="1973675"/>
            <a:chExt cx="2558775" cy="1951825"/>
          </a:xfrm>
        </p:grpSpPr>
        <p:sp>
          <p:nvSpPr>
            <p:cNvPr id="5" name="Google Shape;2118;p64">
              <a:extLst>
                <a:ext uri="{FF2B5EF4-FFF2-40B4-BE49-F238E27FC236}">
                  <a16:creationId xmlns:a16="http://schemas.microsoft.com/office/drawing/2014/main" id="{9BA5685D-AB90-4852-AA8A-4B3403EC5FC7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19;p64">
              <a:extLst>
                <a:ext uri="{FF2B5EF4-FFF2-40B4-BE49-F238E27FC236}">
                  <a16:creationId xmlns:a16="http://schemas.microsoft.com/office/drawing/2014/main" id="{3A6BF301-E6A9-44F6-8374-3B4F5427D30E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20;p64">
              <a:extLst>
                <a:ext uri="{FF2B5EF4-FFF2-40B4-BE49-F238E27FC236}">
                  <a16:creationId xmlns:a16="http://schemas.microsoft.com/office/drawing/2014/main" id="{E5AB78D2-27E9-49B8-82B8-AA2ADC2B1D3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121;p64">
              <a:extLst>
                <a:ext uri="{FF2B5EF4-FFF2-40B4-BE49-F238E27FC236}">
                  <a16:creationId xmlns:a16="http://schemas.microsoft.com/office/drawing/2014/main" id="{2319C99A-BBE0-49DF-91DB-CAD7E6106713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122;p64">
              <a:extLst>
                <a:ext uri="{FF2B5EF4-FFF2-40B4-BE49-F238E27FC236}">
                  <a16:creationId xmlns:a16="http://schemas.microsoft.com/office/drawing/2014/main" id="{DAFFA445-2DAD-4ACB-BDED-73189A1299C6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23;p64">
              <a:extLst>
                <a:ext uri="{FF2B5EF4-FFF2-40B4-BE49-F238E27FC236}">
                  <a16:creationId xmlns:a16="http://schemas.microsoft.com/office/drawing/2014/main" id="{B31CC435-0253-4037-820C-FBE297948360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age">
            <a:hlinkClick r:id="" action="ppaction://media"/>
            <a:extLst>
              <a:ext uri="{FF2B5EF4-FFF2-40B4-BE49-F238E27FC236}">
                <a16:creationId xmlns:a16="http://schemas.microsoft.com/office/drawing/2014/main" id="{2B4D7FE5-59DF-4180-A9F6-D5FB69A2A5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261997"/>
            <a:ext cx="8167515" cy="36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That’s All!</a:t>
            </a:r>
            <a:endParaRPr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Keep training, testing and deploying!</a:t>
            </a: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abdullah.arif</a:t>
            </a:r>
            <a:r>
              <a:rPr lang="en" sz="1600" dirty="0"/>
              <a:t>@</a:t>
            </a:r>
            <a:r>
              <a:rPr lang="en-US" sz="1600" dirty="0" err="1"/>
              <a:t>algofig</a:t>
            </a:r>
            <a:r>
              <a:rPr lang="en" sz="1600" dirty="0"/>
              <a:t>.com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l227484@lhr.nu.edu.pk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Algofig</a:t>
            </a:r>
            <a:r>
              <a:rPr lang="en" sz="1600"/>
              <a:t>.</a:t>
            </a:r>
            <a:r>
              <a:rPr lang="en" sz="1600" dirty="0"/>
              <a:t>com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have  we built this?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1026200" y="430338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Challenge: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026200" y="1225125"/>
            <a:ext cx="404803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There  is no reliable and transparent way to estimate fair value of used cars In Pakistan. This results in information disparity and inefficiency in resale transactions.</a:t>
            </a:r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727700" y="2562593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Audience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677944" y="3139526"/>
            <a:ext cx="305743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Car buyers  and sellers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Insurance Companies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Investors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6786850" y="2451952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5;p45">
            <a:extLst>
              <a:ext uri="{FF2B5EF4-FFF2-40B4-BE49-F238E27FC236}">
                <a16:creationId xmlns:a16="http://schemas.microsoft.com/office/drawing/2014/main" id="{0FBF6288-D36A-46B6-AAA9-2275D800B764}"/>
              </a:ext>
            </a:extLst>
          </p:cNvPr>
          <p:cNvSpPr txBox="1">
            <a:spLocks/>
          </p:cNvSpPr>
          <p:nvPr/>
        </p:nvSpPr>
        <p:spPr>
          <a:xfrm>
            <a:off x="1625817" y="2567836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Significance</a:t>
            </a:r>
          </a:p>
        </p:txBody>
      </p:sp>
      <p:cxnSp>
        <p:nvCxnSpPr>
          <p:cNvPr id="13" name="Google Shape;227;p45">
            <a:extLst>
              <a:ext uri="{FF2B5EF4-FFF2-40B4-BE49-F238E27FC236}">
                <a16:creationId xmlns:a16="http://schemas.microsoft.com/office/drawing/2014/main" id="{18808C5A-0E5C-44A5-9365-4206B7DE0BC3}"/>
              </a:ext>
            </a:extLst>
          </p:cNvPr>
          <p:cNvCxnSpPr/>
          <p:nvPr/>
        </p:nvCxnSpPr>
        <p:spPr>
          <a:xfrm>
            <a:off x="2621356" y="244868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Google Shape;224;p45">
            <a:extLst>
              <a:ext uri="{FF2B5EF4-FFF2-40B4-BE49-F238E27FC236}">
                <a16:creationId xmlns:a16="http://schemas.microsoft.com/office/drawing/2014/main" id="{B86FC548-AF82-42A2-93A7-E45A1BB1B771}"/>
              </a:ext>
            </a:extLst>
          </p:cNvPr>
          <p:cNvSpPr txBox="1">
            <a:spLocks/>
          </p:cNvSpPr>
          <p:nvPr/>
        </p:nvSpPr>
        <p:spPr>
          <a:xfrm>
            <a:off x="932019" y="3139526"/>
            <a:ext cx="4048038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Valuable insights for buyers and sellers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Helps informed decision making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Facilitates fair price negotiation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PakWheels.com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64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FFD1F0-C714-42E7-9E7F-FCEDA64062B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026200" y="477999"/>
            <a:ext cx="4629300" cy="941400"/>
          </a:xfrm>
        </p:spPr>
        <p:txBody>
          <a:bodyPr/>
          <a:lstStyle/>
          <a:p>
            <a:r>
              <a:rPr lang="en-US" dirty="0"/>
              <a:t>Data Source:</a:t>
            </a:r>
          </a:p>
        </p:txBody>
      </p:sp>
      <p:sp>
        <p:nvSpPr>
          <p:cNvPr id="58" name="Subtitle 33">
            <a:extLst>
              <a:ext uri="{FF2B5EF4-FFF2-40B4-BE49-F238E27FC236}">
                <a16:creationId xmlns:a16="http://schemas.microsoft.com/office/drawing/2014/main" id="{477CFC62-3C7B-44B9-B742-5CCBCCC72EDB}"/>
              </a:ext>
            </a:extLst>
          </p:cNvPr>
          <p:cNvSpPr txBox="1">
            <a:spLocks/>
          </p:cNvSpPr>
          <p:nvPr/>
        </p:nvSpPr>
        <p:spPr>
          <a:xfrm>
            <a:off x="1026200" y="1419399"/>
            <a:ext cx="69966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dirty="0"/>
              <a:t>	Muhammad Waqar Gul, a data science enthusiast, scraped the information, which contained over 80,000 used automobiles on Pakistan's largest online marketplace </a:t>
            </a:r>
            <a:r>
              <a:rPr lang="en-US" dirty="0" err="1"/>
              <a:t>PakWheels</a:t>
            </a:r>
            <a:r>
              <a:rPr lang="en-US" dirty="0"/>
              <a:t>, in October 2022. It has 17 columns for purposes including exploratory data analysis, visualization, and machine learning.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sp>
        <p:nvSpPr>
          <p:cNvPr id="73" name="Title 6">
            <a:extLst>
              <a:ext uri="{FF2B5EF4-FFF2-40B4-BE49-F238E27FC236}">
                <a16:creationId xmlns:a16="http://schemas.microsoft.com/office/drawing/2014/main" id="{160E2E5F-7E94-4019-B9F2-FD82A046A3DE}"/>
              </a:ext>
            </a:extLst>
          </p:cNvPr>
          <p:cNvSpPr>
            <a:spLocks noGrp="1"/>
          </p:cNvSpPr>
          <p:nvPr/>
        </p:nvSpPr>
        <p:spPr>
          <a:xfrm>
            <a:off x="1493229" y="4117101"/>
            <a:ext cx="630066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Pakwheels.com</a:t>
            </a:r>
          </a:p>
          <a:p>
            <a:r>
              <a:rPr lang="en-US" dirty="0"/>
              <a:t>Mr. Waqar Gul</a:t>
            </a:r>
          </a:p>
          <a:p>
            <a:r>
              <a:rPr lang="en-US" dirty="0"/>
              <a:t>Kaggle.com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9"/>
          <p:cNvSpPr txBox="1">
            <a:spLocks noGrp="1"/>
          </p:cNvSpPr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89,956</a:t>
            </a:r>
            <a:endParaRPr dirty="0"/>
          </a:p>
        </p:txBody>
      </p:sp>
      <p:sp>
        <p:nvSpPr>
          <p:cNvPr id="2042" name="Google Shape;2042;p59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Rows in raw data</a:t>
            </a:r>
            <a:endParaRPr dirty="0"/>
          </a:p>
        </p:txBody>
      </p:sp>
      <p:sp>
        <p:nvSpPr>
          <p:cNvPr id="2043" name="Google Shape;2043;p59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74,640</a:t>
            </a:r>
            <a:endParaRPr dirty="0"/>
          </a:p>
        </p:txBody>
      </p:sp>
      <p:sp>
        <p:nvSpPr>
          <p:cNvPr id="2044" name="Google Shape;2044;p59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Rows in cleaned data</a:t>
            </a:r>
            <a:endParaRPr dirty="0"/>
          </a:p>
        </p:txBody>
      </p:sp>
      <p:sp>
        <p:nvSpPr>
          <p:cNvPr id="2045" name="Google Shape;2045;p59"/>
          <p:cNvSpPr txBox="1">
            <a:spLocks noGrp="1"/>
          </p:cNvSpPr>
          <p:nvPr>
            <p:ph type="title" idx="4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100+</a:t>
            </a:r>
            <a:endParaRPr dirty="0"/>
          </a:p>
        </p:txBody>
      </p:sp>
      <p:sp>
        <p:nvSpPr>
          <p:cNvPr id="2046" name="Google Shape;2046;p59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Unique Car Models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cxnSp>
        <p:nvCxnSpPr>
          <p:cNvPr id="2047" name="Google Shape;2047;p59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506C5-13E5-4659-91A7-B4DB4964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47" y="405019"/>
            <a:ext cx="3330074" cy="3236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0F1788-6212-4ED3-B5AD-1C702F48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896" y="405019"/>
            <a:ext cx="4754880" cy="14741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60DD07F-5A96-4FAD-B67B-31B44AEAF225}"/>
              </a:ext>
            </a:extLst>
          </p:cNvPr>
          <p:cNvGrpSpPr/>
          <p:nvPr/>
        </p:nvGrpSpPr>
        <p:grpSpPr>
          <a:xfrm>
            <a:off x="3935896" y="2023109"/>
            <a:ext cx="3519067" cy="2767780"/>
            <a:chOff x="1052213" y="3051374"/>
            <a:chExt cx="2890252" cy="21900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E1137-FC7C-4213-BE65-63C58619B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7200" y="3262002"/>
              <a:ext cx="1875265" cy="19794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E4A2B3-5BAF-45CE-B2B7-262FABBBA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213" y="3051374"/>
              <a:ext cx="729489" cy="82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72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511462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 and Transformation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Making data useable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0304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287</Words>
  <Application>Microsoft Office PowerPoint</Application>
  <PresentationFormat>On-screen Show (16:9)</PresentationFormat>
  <Paragraphs>65</Paragraphs>
  <Slides>27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Montserrat ExtraLight</vt:lpstr>
      <vt:lpstr>Montserrat</vt:lpstr>
      <vt:lpstr>Montserrat ExtraBold</vt:lpstr>
      <vt:lpstr>Arial</vt:lpstr>
      <vt:lpstr>Montserrat Medium</vt:lpstr>
      <vt:lpstr>Futuristic Background by Slidesgo</vt:lpstr>
      <vt:lpstr>Price Estimation of Used Cars*</vt:lpstr>
      <vt:lpstr>Welcome!</vt:lpstr>
      <vt:lpstr>Problem Statement</vt:lpstr>
      <vt:lpstr>The Challenge:</vt:lpstr>
      <vt:lpstr>Dataset</vt:lpstr>
      <vt:lpstr>Data Source:</vt:lpstr>
      <vt:lpstr>89,956</vt:lpstr>
      <vt:lpstr>PowerPoint Presentation</vt:lpstr>
      <vt:lpstr>Data Preprocessing and Transformation</vt:lpstr>
      <vt:lpstr>Important Libraries:</vt:lpstr>
      <vt:lpstr>PowerPoint Presentation</vt:lpstr>
      <vt:lpstr>PowerPoint Presentation</vt:lpstr>
      <vt:lpstr>Exploration and Visualization</vt:lpstr>
      <vt:lpstr>PowerPoint Presentation</vt:lpstr>
      <vt:lpstr>GeoSpatial Analysis</vt:lpstr>
      <vt:lpstr>Bar Charts </vt:lpstr>
      <vt:lpstr>Correlation Matrix</vt:lpstr>
      <vt:lpstr>PowerPoint Presentation</vt:lpstr>
      <vt:lpstr>PowerPoint Presentation</vt:lpstr>
      <vt:lpstr>Model Selection &amp; Training</vt:lpstr>
      <vt:lpstr>PowerPoint Presentation</vt:lpstr>
      <vt:lpstr>Extreme Gradient Boost Regressor – XGB Regressor</vt:lpstr>
      <vt:lpstr>THESE ARE THE PERCENTAGES!</vt:lpstr>
      <vt:lpstr>Deployment</vt:lpstr>
      <vt:lpstr>PowerPoint Presentation</vt:lpstr>
      <vt:lpstr>That’s All!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AB</cp:lastModifiedBy>
  <cp:revision>42</cp:revision>
  <dcterms:modified xsi:type="dcterms:W3CDTF">2023-12-11T07:46:11Z</dcterms:modified>
</cp:coreProperties>
</file>